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3" r:id="rId2"/>
    <p:sldId id="472" r:id="rId3"/>
    <p:sldId id="473" r:id="rId4"/>
    <p:sldId id="475" r:id="rId5"/>
    <p:sldId id="474" r:id="rId6"/>
    <p:sldId id="476" r:id="rId7"/>
    <p:sldId id="477" r:id="rId8"/>
    <p:sldId id="478" r:id="rId9"/>
    <p:sldId id="4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2AFA-4D1A-46F1-91D3-E3DE30367A6F}" type="datetimeFigureOut">
              <a:rPr lang="en-US" smtClean="0"/>
              <a:t>10/10/2021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A6B09-139A-4488-B1D3-FD1D5D1DB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3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10.10.2021.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e95fdb6d-5c2e-415c-ab8c-1b19de7b136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/>
              <a:t>Unit 1: </a:t>
            </a:r>
            <a:r>
              <a:rPr lang="hr-HR" sz="2800" dirty="0" err="1"/>
              <a:t>Self-check</a:t>
            </a:r>
            <a:br>
              <a:rPr lang="hr-HR" sz="2800" dirty="0"/>
            </a:br>
            <a:br>
              <a:rPr lang="hr-HR" sz="2800" dirty="0"/>
            </a:b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142091" cy="138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lekciji ponoviti nastavne sadržaje </a:t>
            </a:r>
            <a:r>
              <a:rPr lang="hr-HR" sz="2000" dirty="0" err="1">
                <a:solidFill>
                  <a:prstClr val="white"/>
                </a:solidFill>
                <a:latin typeface="Calibri" panose="020F0502020204030204"/>
              </a:rPr>
              <a:t>Unit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1 i provjeriti ostvarenost obrazovnih ishoda.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75F61-9DAD-4472-B100-2960D2DA3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0076" y="493500"/>
            <a:ext cx="3514724" cy="4351338"/>
          </a:xfrm>
        </p:spPr>
        <p:txBody>
          <a:bodyPr>
            <a:normAutofit lnSpcReduction="1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workbook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23 </a:t>
            </a:r>
            <a:r>
              <a:rPr lang="hr-HR" b="1" dirty="0" err="1"/>
              <a:t>and</a:t>
            </a:r>
            <a:r>
              <a:rPr lang="hr-HR" b="1" dirty="0"/>
              <a:t> 24</a:t>
            </a:r>
          </a:p>
          <a:p>
            <a:r>
              <a:rPr lang="hr-HR" b="1" dirty="0"/>
              <a:t>Do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tasks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check</a:t>
            </a:r>
            <a:r>
              <a:rPr lang="hr-HR" b="1" dirty="0"/>
              <a:t>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results</a:t>
            </a:r>
            <a:r>
              <a:rPr lang="hr-HR" b="1" dirty="0"/>
              <a:t> on </a:t>
            </a:r>
            <a:r>
              <a:rPr lang="hr-HR" b="1" dirty="0" err="1"/>
              <a:t>the</a:t>
            </a:r>
            <a:r>
              <a:rPr lang="hr-HR" b="1" dirty="0"/>
              <a:t> </a:t>
            </a:r>
            <a:r>
              <a:rPr lang="hr-HR" b="1" dirty="0" err="1"/>
              <a:t>next</a:t>
            </a:r>
            <a:r>
              <a:rPr lang="hr-HR" b="1" dirty="0"/>
              <a:t> </a:t>
            </a:r>
            <a:r>
              <a:rPr lang="hr-HR" b="1" dirty="0" err="1"/>
              <a:t>slides</a:t>
            </a:r>
            <a:r>
              <a:rPr lang="hr-HR" b="1" dirty="0"/>
              <a:t>. </a:t>
            </a:r>
            <a:r>
              <a:rPr lang="hr-HR" i="1" dirty="0"/>
              <a:t>Riješi zadatke na 23. i 24. stranici u radnoj bilježnici i provjeri rješenja na sljedećim slajdovima.</a:t>
            </a:r>
            <a:r>
              <a:rPr lang="hr-HR" b="1" dirty="0"/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FA177F-1B6F-4D31-A381-CA3EC40EB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94" y="116469"/>
            <a:ext cx="3905137" cy="5105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75253D-278F-468E-A8DC-2B2AFF0EE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185" y="1346274"/>
            <a:ext cx="3905137" cy="5105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9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ED2637-4B53-42DC-8587-8E22A3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99" y="838200"/>
            <a:ext cx="9106137" cy="52959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A11C76-05FB-4E6D-BF04-A8C1E09EB06B}"/>
              </a:ext>
            </a:extLst>
          </p:cNvPr>
          <p:cNvSpPr txBox="1"/>
          <p:nvPr/>
        </p:nvSpPr>
        <p:spPr>
          <a:xfrm>
            <a:off x="4566572" y="2290713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international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8F2C8-7566-4F07-A599-6BA7F143600B}"/>
              </a:ext>
            </a:extLst>
          </p:cNvPr>
          <p:cNvSpPr txBox="1"/>
          <p:nvPr/>
        </p:nvSpPr>
        <p:spPr>
          <a:xfrm>
            <a:off x="4841592" y="2942584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assign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4D92F7-DB32-4682-8CF1-1A2762F7FF22}"/>
              </a:ext>
            </a:extLst>
          </p:cNvPr>
          <p:cNvSpPr txBox="1"/>
          <p:nvPr/>
        </p:nvSpPr>
        <p:spPr>
          <a:xfrm>
            <a:off x="6499067" y="3883962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torture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F818CB-AFB7-4A80-90A4-F0FCA22BE493}"/>
              </a:ext>
            </a:extLst>
          </p:cNvPr>
          <p:cNvSpPr txBox="1"/>
          <p:nvPr/>
        </p:nvSpPr>
        <p:spPr>
          <a:xfrm>
            <a:off x="3120414" y="4215420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anxious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C89703-6B54-485B-9FFC-63FF829A04F2}"/>
              </a:ext>
            </a:extLst>
          </p:cNvPr>
          <p:cNvSpPr txBox="1"/>
          <p:nvPr/>
        </p:nvSpPr>
        <p:spPr>
          <a:xfrm>
            <a:off x="7591005" y="3263312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stubborn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AFF1B4-0FCA-4D0E-B276-B97F1DB551D5}"/>
              </a:ext>
            </a:extLst>
          </p:cNvPr>
          <p:cNvSpPr txBox="1"/>
          <p:nvPr/>
        </p:nvSpPr>
        <p:spPr>
          <a:xfrm>
            <a:off x="7004117" y="4514040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entertainment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119EC4-78E3-4825-8811-EF0476E0D51D}"/>
              </a:ext>
            </a:extLst>
          </p:cNvPr>
          <p:cNvSpPr txBox="1"/>
          <p:nvPr/>
        </p:nvSpPr>
        <p:spPr>
          <a:xfrm>
            <a:off x="3526481" y="4869960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handy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6B0BD5-B144-4CCD-A832-4D110F29FFC2}"/>
              </a:ext>
            </a:extLst>
          </p:cNvPr>
          <p:cNvSpPr txBox="1"/>
          <p:nvPr/>
        </p:nvSpPr>
        <p:spPr>
          <a:xfrm>
            <a:off x="3752724" y="5479560"/>
            <a:ext cx="162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indigenous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8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A78180-1A51-4774-8703-BD0C93052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896" y="1107129"/>
            <a:ext cx="9726301" cy="418877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A955DA-00E7-44A3-94D6-9231E2FB2A36}"/>
              </a:ext>
            </a:extLst>
          </p:cNvPr>
          <p:cNvSpPr txBox="1"/>
          <p:nvPr/>
        </p:nvSpPr>
        <p:spPr>
          <a:xfrm>
            <a:off x="4316298" y="1438275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BB791B-6188-40B1-9F08-1E86EC6FE7EA}"/>
              </a:ext>
            </a:extLst>
          </p:cNvPr>
          <p:cNvSpPr txBox="1"/>
          <p:nvPr/>
        </p:nvSpPr>
        <p:spPr>
          <a:xfrm>
            <a:off x="4319735" y="1807607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C607-34CB-427C-B935-65C0F9FD7BC5}"/>
              </a:ext>
            </a:extLst>
          </p:cNvPr>
          <p:cNvSpPr txBox="1"/>
          <p:nvPr/>
        </p:nvSpPr>
        <p:spPr>
          <a:xfrm>
            <a:off x="4361173" y="2522109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9889E6-B3D1-4F70-8555-433E01C03864}"/>
              </a:ext>
            </a:extLst>
          </p:cNvPr>
          <p:cNvSpPr txBox="1"/>
          <p:nvPr/>
        </p:nvSpPr>
        <p:spPr>
          <a:xfrm>
            <a:off x="4335937" y="2924167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DEE958-7EC1-4FA5-BFB4-B9C21FAE4705}"/>
              </a:ext>
            </a:extLst>
          </p:cNvPr>
          <p:cNvSpPr txBox="1"/>
          <p:nvPr/>
        </p:nvSpPr>
        <p:spPr>
          <a:xfrm>
            <a:off x="4328081" y="4006930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6FBA3-640A-4DBC-BB18-BC79AD9652C8}"/>
              </a:ext>
            </a:extLst>
          </p:cNvPr>
          <p:cNvSpPr txBox="1"/>
          <p:nvPr/>
        </p:nvSpPr>
        <p:spPr>
          <a:xfrm>
            <a:off x="4322386" y="4376262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5F7978-CD4A-4AE4-9D9D-E39B44527D25}"/>
              </a:ext>
            </a:extLst>
          </p:cNvPr>
          <p:cNvSpPr txBox="1"/>
          <p:nvPr/>
        </p:nvSpPr>
        <p:spPr>
          <a:xfrm>
            <a:off x="4352532" y="4779391"/>
            <a:ext cx="36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02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448BEB-0E8F-414A-A912-D6CA6D80E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609" y="722689"/>
            <a:ext cx="9978162" cy="270631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A56160-973E-489D-8FED-2E3F02AC8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166" y="3812325"/>
            <a:ext cx="10009048" cy="16385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AA860B-E87B-45D0-A603-AFDB29372BDF}"/>
              </a:ext>
            </a:extLst>
          </p:cNvPr>
          <p:cNvSpPr txBox="1"/>
          <p:nvPr/>
        </p:nvSpPr>
        <p:spPr>
          <a:xfrm>
            <a:off x="3214540" y="2075844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about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078216-5E63-41C1-859F-28941062CEC7}"/>
              </a:ext>
            </a:extLst>
          </p:cNvPr>
          <p:cNvSpPr txBox="1"/>
          <p:nvPr/>
        </p:nvSpPr>
        <p:spPr>
          <a:xfrm>
            <a:off x="3725159" y="2445176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with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B80ECA-881D-488E-ADB0-DBB4A32D852B}"/>
              </a:ext>
            </a:extLst>
          </p:cNvPr>
          <p:cNvSpPr txBox="1"/>
          <p:nvPr/>
        </p:nvSpPr>
        <p:spPr>
          <a:xfrm>
            <a:off x="6894136" y="4189741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of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7E910B-5356-4AD0-969F-67DEE4FA910D}"/>
              </a:ext>
            </a:extLst>
          </p:cNvPr>
          <p:cNvSpPr txBox="1"/>
          <p:nvPr/>
        </p:nvSpPr>
        <p:spPr>
          <a:xfrm>
            <a:off x="5323002" y="2844129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A5BB73-15B8-42AF-81A7-251D78AC9694}"/>
              </a:ext>
            </a:extLst>
          </p:cNvPr>
          <p:cNvSpPr txBox="1"/>
          <p:nvPr/>
        </p:nvSpPr>
        <p:spPr>
          <a:xfrm>
            <a:off x="4615991" y="3820761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to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27F7ED-F286-4D06-8505-972564E47366}"/>
              </a:ext>
            </a:extLst>
          </p:cNvPr>
          <p:cNvSpPr txBox="1"/>
          <p:nvPr/>
        </p:nvSpPr>
        <p:spPr>
          <a:xfrm>
            <a:off x="1846082" y="4855181"/>
            <a:ext cx="7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out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7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966683-E181-4778-94B7-B2FB05703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214" y="943863"/>
            <a:ext cx="9916696" cy="43797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D90C06-059D-4300-92E5-6A0AA81B8CE6}"/>
              </a:ext>
            </a:extLst>
          </p:cNvPr>
          <p:cNvSpPr txBox="1"/>
          <p:nvPr/>
        </p:nvSpPr>
        <p:spPr>
          <a:xfrm>
            <a:off x="1992198" y="1654915"/>
            <a:ext cx="7975076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mum always has coffee in the morning. </a:t>
            </a:r>
            <a:endParaRPr lang="en-US" sz="1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5B4E24-A575-4985-BCDC-43072B2364A1}"/>
              </a:ext>
            </a:extLst>
          </p:cNvPr>
          <p:cNvSpPr txBox="1"/>
          <p:nvPr/>
        </p:nvSpPr>
        <p:spPr>
          <a:xfrm>
            <a:off x="1992198" y="2395369"/>
            <a:ext cx="797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teacher never walks to school.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4109D0-3357-4C29-A697-0CDA7F532031}"/>
              </a:ext>
            </a:extLst>
          </p:cNvPr>
          <p:cNvSpPr txBox="1"/>
          <p:nvPr/>
        </p:nvSpPr>
        <p:spPr>
          <a:xfrm>
            <a:off x="1992198" y="3156336"/>
            <a:ext cx="797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neighbour attends language school twice a week.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44BF82-5025-44A7-A5DF-271A87A9B879}"/>
              </a:ext>
            </a:extLst>
          </p:cNvPr>
          <p:cNvSpPr txBox="1"/>
          <p:nvPr/>
        </p:nvSpPr>
        <p:spPr>
          <a:xfrm>
            <a:off x="2073897" y="3875166"/>
            <a:ext cx="797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dogs are sometimes naughty and chew on my shoes.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1C18F6-946D-42E7-9A57-8F08E9B5709B}"/>
              </a:ext>
            </a:extLst>
          </p:cNvPr>
          <p:cNvSpPr txBox="1"/>
          <p:nvPr/>
        </p:nvSpPr>
        <p:spPr>
          <a:xfrm>
            <a:off x="2073897" y="4582998"/>
            <a:ext cx="797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brother binge-watches TV shows every weekend.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098807-CEB5-45E5-81CE-E6342FAA9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33" y="895545"/>
            <a:ext cx="9760442" cy="497601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33E497-FB8B-404D-83A0-2FD42773E613}"/>
              </a:ext>
            </a:extLst>
          </p:cNvPr>
          <p:cNvSpPr txBox="1"/>
          <p:nvPr/>
        </p:nvSpPr>
        <p:spPr>
          <a:xfrm>
            <a:off x="3205113" y="1366887"/>
            <a:ext cx="241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                </a:t>
            </a:r>
            <a:r>
              <a:rPr lang="hr-HR" i="1" dirty="0" err="1">
                <a:solidFill>
                  <a:srgbClr val="FF0000"/>
                </a:solidFill>
              </a:rPr>
              <a:t>doing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D2A7AF-C31E-4C5E-8009-9307827B6CEE}"/>
              </a:ext>
            </a:extLst>
          </p:cNvPr>
          <p:cNvSpPr txBox="1"/>
          <p:nvPr/>
        </p:nvSpPr>
        <p:spPr>
          <a:xfrm>
            <a:off x="3151693" y="3671246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do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4CBB4E-B9E3-4730-8B22-423FB557953F}"/>
              </a:ext>
            </a:extLst>
          </p:cNvPr>
          <p:cNvSpPr txBox="1"/>
          <p:nvPr/>
        </p:nvSpPr>
        <p:spPr>
          <a:xfrm>
            <a:off x="2249862" y="2645064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feeling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1E573D-1693-4EDB-B7BB-CADBCE0D4C48}"/>
              </a:ext>
            </a:extLst>
          </p:cNvPr>
          <p:cNvSpPr txBox="1"/>
          <p:nvPr/>
        </p:nvSpPr>
        <p:spPr>
          <a:xfrm>
            <a:off x="3142611" y="2316696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am </a:t>
            </a:r>
            <a:r>
              <a:rPr lang="hr-HR" i="1" dirty="0" err="1">
                <a:solidFill>
                  <a:srgbClr val="FF0000"/>
                </a:solidFill>
              </a:rPr>
              <a:t>visiting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330AED-FC1A-4D33-8242-674D8B16D9F8}"/>
              </a:ext>
            </a:extLst>
          </p:cNvPr>
          <p:cNvSpPr txBox="1"/>
          <p:nvPr/>
        </p:nvSpPr>
        <p:spPr>
          <a:xfrm>
            <a:off x="3183509" y="2008753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need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B6141D-4A56-4A24-85F0-126BC232D82B}"/>
              </a:ext>
            </a:extLst>
          </p:cNvPr>
          <p:cNvSpPr txBox="1"/>
          <p:nvPr/>
        </p:nvSpPr>
        <p:spPr>
          <a:xfrm>
            <a:off x="6570039" y="1655133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am </a:t>
            </a:r>
            <a:r>
              <a:rPr lang="hr-HR" i="1" dirty="0" err="1">
                <a:solidFill>
                  <a:srgbClr val="FF0000"/>
                </a:solidFill>
              </a:rPr>
              <a:t>having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41926C-9099-4265-B2A8-5364C36A7A92}"/>
              </a:ext>
            </a:extLst>
          </p:cNvPr>
          <p:cNvSpPr txBox="1"/>
          <p:nvPr/>
        </p:nvSpPr>
        <p:spPr>
          <a:xfrm>
            <a:off x="1839011" y="1702382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am </a:t>
            </a:r>
            <a:r>
              <a:rPr lang="hr-HR" i="1" dirty="0" err="1">
                <a:solidFill>
                  <a:srgbClr val="FF0000"/>
                </a:solidFill>
              </a:rPr>
              <a:t>taking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3392BA-25DE-4CD3-937B-112525F516B9}"/>
              </a:ext>
            </a:extLst>
          </p:cNvPr>
          <p:cNvSpPr txBox="1"/>
          <p:nvPr/>
        </p:nvSpPr>
        <p:spPr>
          <a:xfrm>
            <a:off x="7259873" y="3653481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have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F64257-6325-4E38-8253-A7C492E5EE3E}"/>
              </a:ext>
            </a:extLst>
          </p:cNvPr>
          <p:cNvSpPr txBox="1"/>
          <p:nvPr/>
        </p:nvSpPr>
        <p:spPr>
          <a:xfrm>
            <a:off x="6530287" y="3348553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visit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58E229-5715-457A-A494-00C101D577F1}"/>
              </a:ext>
            </a:extLst>
          </p:cNvPr>
          <p:cNvSpPr txBox="1"/>
          <p:nvPr/>
        </p:nvSpPr>
        <p:spPr>
          <a:xfrm>
            <a:off x="1906283" y="2993971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am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E74B7E-7D98-41B1-B746-26F0B04D589F}"/>
              </a:ext>
            </a:extLst>
          </p:cNvPr>
          <p:cNvSpPr txBox="1"/>
          <p:nvPr/>
        </p:nvSpPr>
        <p:spPr>
          <a:xfrm>
            <a:off x="6530287" y="2008753"/>
            <a:ext cx="258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Are                   </a:t>
            </a:r>
            <a:r>
              <a:rPr lang="hr-HR" i="1" dirty="0" err="1">
                <a:solidFill>
                  <a:srgbClr val="FF0000"/>
                </a:solidFill>
              </a:rPr>
              <a:t>coming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A796A9-D9FE-4152-9DB8-112935D12AA9}"/>
              </a:ext>
            </a:extLst>
          </p:cNvPr>
          <p:cNvSpPr txBox="1"/>
          <p:nvPr/>
        </p:nvSpPr>
        <p:spPr>
          <a:xfrm>
            <a:off x="2379653" y="3322339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is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737BBC-7A26-468C-B09E-232D8750E677}"/>
              </a:ext>
            </a:extLst>
          </p:cNvPr>
          <p:cNvSpPr txBox="1"/>
          <p:nvPr/>
        </p:nvSpPr>
        <p:spPr>
          <a:xfrm>
            <a:off x="2750783" y="3985359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go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FDF2F6-1C27-4CD2-9C9D-BFB01AA140F1}"/>
              </a:ext>
            </a:extLst>
          </p:cNvPr>
          <p:cNvSpPr txBox="1"/>
          <p:nvPr/>
        </p:nvSpPr>
        <p:spPr>
          <a:xfrm>
            <a:off x="7565009" y="4003596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live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C8E1C5-3ABE-40FF-B3FE-2E10EEB4495F}"/>
              </a:ext>
            </a:extLst>
          </p:cNvPr>
          <p:cNvSpPr txBox="1"/>
          <p:nvPr/>
        </p:nvSpPr>
        <p:spPr>
          <a:xfrm>
            <a:off x="7904824" y="4629642"/>
            <a:ext cx="128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come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882835-55B4-423C-A0EF-8CAE22F1E640}"/>
              </a:ext>
            </a:extLst>
          </p:cNvPr>
          <p:cNvSpPr txBox="1"/>
          <p:nvPr/>
        </p:nvSpPr>
        <p:spPr>
          <a:xfrm>
            <a:off x="3353844" y="4629642"/>
            <a:ext cx="151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err="1">
                <a:solidFill>
                  <a:srgbClr val="FF0000"/>
                </a:solidFill>
              </a:rPr>
              <a:t>Don’t</a:t>
            </a:r>
            <a:r>
              <a:rPr lang="hr-HR" i="1" dirty="0">
                <a:solidFill>
                  <a:srgbClr val="FF0000"/>
                </a:solidFill>
              </a:rPr>
              <a:t> </a:t>
            </a:r>
            <a:r>
              <a:rPr lang="hr-HR" i="1" dirty="0" err="1">
                <a:solidFill>
                  <a:srgbClr val="FF0000"/>
                </a:solidFill>
              </a:rPr>
              <a:t>forget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9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669F-822A-4113-B9B7-E6BE4DA67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81" y="171024"/>
            <a:ext cx="6079994" cy="6229776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/>
              <a:t>Open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book</a:t>
            </a:r>
            <a:r>
              <a:rPr lang="hr-HR" b="1" dirty="0"/>
              <a:t>, </a:t>
            </a:r>
            <a:r>
              <a:rPr lang="hr-HR" b="1" dirty="0" err="1"/>
              <a:t>page</a:t>
            </a:r>
            <a:r>
              <a:rPr lang="hr-HR" b="1" dirty="0"/>
              <a:t> 30</a:t>
            </a:r>
          </a:p>
          <a:p>
            <a:r>
              <a:rPr lang="hr-HR" b="1" dirty="0"/>
              <a:t>Rate </a:t>
            </a:r>
            <a:r>
              <a:rPr lang="hr-HR" b="1" dirty="0" err="1"/>
              <a:t>your</a:t>
            </a:r>
            <a:r>
              <a:rPr lang="hr-HR" b="1" dirty="0"/>
              <a:t> </a:t>
            </a:r>
            <a:r>
              <a:rPr lang="hr-HR" b="1" dirty="0" err="1"/>
              <a:t>knowledge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language</a:t>
            </a:r>
            <a:r>
              <a:rPr lang="hr-HR" b="1" dirty="0"/>
              <a:t> </a:t>
            </a:r>
            <a:r>
              <a:rPr lang="hr-HR" b="1" dirty="0" err="1"/>
              <a:t>skills</a:t>
            </a:r>
            <a:r>
              <a:rPr lang="hr-HR" b="1" dirty="0"/>
              <a:t> development </a:t>
            </a:r>
            <a:r>
              <a:rPr lang="hr-HR" b="1" dirty="0" err="1"/>
              <a:t>in</a:t>
            </a:r>
            <a:r>
              <a:rPr lang="hr-HR" b="1" dirty="0"/>
              <a:t> </a:t>
            </a:r>
            <a:r>
              <a:rPr lang="hr-HR" b="1" dirty="0" err="1"/>
              <a:t>Unit</a:t>
            </a:r>
            <a:r>
              <a:rPr lang="hr-HR" b="1" dirty="0"/>
              <a:t> 1.</a:t>
            </a:r>
            <a:r>
              <a:rPr lang="hr-HR" i="1" dirty="0"/>
              <a:t> Oboji zvjezdice i procijeni što si naučio/la u prvoj cjelini. </a:t>
            </a:r>
            <a:endParaRPr lang="hr-HR" b="1" i="1" dirty="0"/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sz="2300" dirty="0"/>
              <a:t>Sada mogu…</a:t>
            </a:r>
          </a:p>
          <a:p>
            <a:pPr marL="0" indent="0">
              <a:buNone/>
            </a:pPr>
            <a:r>
              <a:rPr lang="hr-HR" sz="2300" dirty="0"/>
              <a:t>… objasniti zašto engleski jezik nazivamo globalnim jezikom.</a:t>
            </a:r>
          </a:p>
          <a:p>
            <a:pPr marL="0" indent="0">
              <a:buNone/>
            </a:pPr>
            <a:r>
              <a:rPr lang="hr-HR" sz="2300" dirty="0"/>
              <a:t>… izraziti mišljenje o muško-ženskom prijateljstvu.</a:t>
            </a:r>
          </a:p>
          <a:p>
            <a:pPr marL="0" indent="0">
              <a:buNone/>
            </a:pPr>
            <a:r>
              <a:rPr lang="hr-HR" sz="2300" dirty="0"/>
              <a:t>… opisati ljudske osobine.</a:t>
            </a:r>
          </a:p>
          <a:p>
            <a:pPr marL="0" indent="0">
              <a:buNone/>
            </a:pPr>
            <a:r>
              <a:rPr lang="hr-HR" sz="2300" dirty="0"/>
              <a:t>… razgovarati o svojim navikama i organizacijskim sposobnostima.</a:t>
            </a:r>
          </a:p>
          <a:p>
            <a:pPr marL="0" indent="0">
              <a:buNone/>
            </a:pPr>
            <a:r>
              <a:rPr lang="hr-HR" sz="2300" dirty="0"/>
              <a:t>… razgovarati o planovima u bliskoj budućnosti.</a:t>
            </a:r>
          </a:p>
          <a:p>
            <a:pPr marL="0" indent="0">
              <a:buNone/>
            </a:pPr>
            <a:r>
              <a:rPr lang="hr-HR" sz="2300" dirty="0"/>
              <a:t>… izražajno pročitati dijalog.</a:t>
            </a:r>
          </a:p>
          <a:p>
            <a:pPr marL="0" indent="0">
              <a:buNone/>
            </a:pPr>
            <a:r>
              <a:rPr lang="hr-HR" sz="2300" dirty="0"/>
              <a:t>… napisati esej o školskim problemima.</a:t>
            </a:r>
          </a:p>
          <a:p>
            <a:pPr marL="0" indent="0">
              <a:buNone/>
            </a:pPr>
            <a:r>
              <a:rPr lang="hr-HR" sz="2300" dirty="0"/>
              <a:t>… predstaviti se u kratkom govoru.</a:t>
            </a:r>
          </a:p>
          <a:p>
            <a:pPr marL="0" indent="0">
              <a:buNone/>
            </a:pPr>
            <a:r>
              <a:rPr lang="hr-HR" sz="2300" dirty="0"/>
              <a:t>… usporediti Australiju i Hrvatsku.</a:t>
            </a:r>
          </a:p>
          <a:p>
            <a:pPr marL="0" indent="0">
              <a:buNone/>
            </a:pPr>
            <a:r>
              <a:rPr lang="hr-HR" sz="2300" dirty="0"/>
              <a:t>… pretražiti Internet i pronaći podatke o Australiji.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507D2F-9E5E-49FA-8066-23F639A60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0"/>
            <a:ext cx="5286375" cy="691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293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SELF CHECK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r>
              <a:rPr lang="hr-HR" sz="2000">
                <a:solidFill>
                  <a:prstClr val="black"/>
                </a:solidFill>
                <a:hlinkClick r:id="rId4"/>
              </a:rPr>
              <a:t>https://www.e-sfera.hr/dodatni-digitalni-sadrzaji/e95fdb6d-5c2e-415c-ab8c-1b19de7b1367/</a:t>
            </a:r>
            <a:endParaRPr lang="hr-HR" sz="200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4374</TotalTime>
  <Words>275</Words>
  <Application>Microsoft Office PowerPoint</Application>
  <PresentationFormat>Widescreen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Unit 1: Self-check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113</cp:revision>
  <dcterms:created xsi:type="dcterms:W3CDTF">2021-09-01T06:25:32Z</dcterms:created>
  <dcterms:modified xsi:type="dcterms:W3CDTF">2021-10-10T17:13:14Z</dcterms:modified>
</cp:coreProperties>
</file>